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3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BAE8F"/>
    <a:srgbClr val="0E27A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73" d="100"/>
          <a:sy n="73" d="100"/>
        </p:scale>
        <p:origin x="1302" y="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71316" cy="6874935"/>
            <a:chOff x="-8466" y="-8468"/>
            <a:chExt cx="9171316" cy="6874935"/>
          </a:xfrm>
        </p:grpSpPr>
        <p:cxnSp>
          <p:nvCxnSpPr>
            <p:cNvPr id="28" name="Straight Connector 2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Freeform 2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Freeform 3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Freeform 3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Freeform 3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3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Freeform 3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Freeform 3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50000"/>
                <a:alpha val="7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1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lumMod val="75000"/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/>
              <a:t>คลิกเพื่อแก้ไขสไตล์ชื่อเรื่องรองต้นแบบ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962AA-7ED4-49AE-865D-B75F0A57D2C4}" type="datetimeFigureOut">
              <a:rPr lang="th-TH" smtClean="0"/>
              <a:t>15/06/66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929F8-10A4-46E0-8FF5-D2BB17EA868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6607628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ชื่อและคำอธิบา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962AA-7ED4-49AE-865D-B75F0A57D2C4}" type="datetimeFigureOut">
              <a:rPr lang="th-TH" smtClean="0"/>
              <a:t>15/06/66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929F8-10A4-46E0-8FF5-D2BB17EA868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4051427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คำอ้างอิงพร้อมคำอธิบา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962AA-7ED4-49AE-865D-B75F0A57D2C4}" type="datetimeFigureOut">
              <a:rPr lang="th-TH" smtClean="0"/>
              <a:t>15/06/66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929F8-10A4-46E0-8FF5-D2BB17EA868D}" type="slidenum">
              <a:rPr lang="th-TH" smtClean="0"/>
              <a:t>‹#›</a:t>
            </a:fld>
            <a:endParaRPr lang="th-TH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902198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นามบัตร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962AA-7ED4-49AE-865D-B75F0A57D2C4}" type="datetimeFigureOut">
              <a:rPr lang="th-TH" smtClean="0"/>
              <a:t>15/06/66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929F8-10A4-46E0-8FF5-D2BB17EA868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3575152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นามบัตรอ้างอิ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962AA-7ED4-49AE-865D-B75F0A57D2C4}" type="datetimeFigureOut">
              <a:rPr lang="th-TH" smtClean="0"/>
              <a:t>15/06/66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929F8-10A4-46E0-8FF5-D2BB17EA868D}" type="slidenum">
              <a:rPr lang="th-TH" smtClean="0"/>
              <a:t>‹#›</a:t>
            </a:fld>
            <a:endParaRPr lang="th-TH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2836957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จริง หรือ เท็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962AA-7ED4-49AE-865D-B75F0A57D2C4}" type="datetimeFigureOut">
              <a:rPr lang="th-TH" smtClean="0"/>
              <a:t>15/06/66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929F8-10A4-46E0-8FF5-D2BB17EA868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6176679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962AA-7ED4-49AE-865D-B75F0A57D2C4}" type="datetimeFigureOut">
              <a:rPr lang="th-TH" smtClean="0"/>
              <a:t>15/06/66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929F8-10A4-46E0-8FF5-D2BB17EA868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1426138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962AA-7ED4-49AE-865D-B75F0A57D2C4}" type="datetimeFigureOut">
              <a:rPr lang="th-TH" smtClean="0"/>
              <a:t>15/06/66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929F8-10A4-46E0-8FF5-D2BB17EA868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319274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962AA-7ED4-49AE-865D-B75F0A57D2C4}" type="datetimeFigureOut">
              <a:rPr lang="th-TH" smtClean="0"/>
              <a:t>15/06/66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929F8-10A4-46E0-8FF5-D2BB17EA868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2480866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962AA-7ED4-49AE-865D-B75F0A57D2C4}" type="datetimeFigureOut">
              <a:rPr lang="th-TH" smtClean="0"/>
              <a:t>15/06/66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929F8-10A4-46E0-8FF5-D2BB17EA868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5351265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962AA-7ED4-49AE-865D-B75F0A57D2C4}" type="datetimeFigureOut">
              <a:rPr lang="th-TH" smtClean="0"/>
              <a:t>15/06/66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929F8-10A4-46E0-8FF5-D2BB17EA868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4015389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962AA-7ED4-49AE-865D-B75F0A57D2C4}" type="datetimeFigureOut">
              <a:rPr lang="th-TH" smtClean="0"/>
              <a:t>15/06/66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929F8-10A4-46E0-8FF5-D2BB17EA868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1640432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962AA-7ED4-49AE-865D-B75F0A57D2C4}" type="datetimeFigureOut">
              <a:rPr lang="th-TH" smtClean="0"/>
              <a:t>15/06/66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929F8-10A4-46E0-8FF5-D2BB17EA868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4507428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962AA-7ED4-49AE-865D-B75F0A57D2C4}" type="datetimeFigureOut">
              <a:rPr lang="th-TH" smtClean="0"/>
              <a:t>15/06/66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929F8-10A4-46E0-8FF5-D2BB17EA868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0201810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962AA-7ED4-49AE-865D-B75F0A57D2C4}" type="datetimeFigureOut">
              <a:rPr lang="th-TH" smtClean="0"/>
              <a:t>15/06/66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929F8-10A4-46E0-8FF5-D2BB17EA868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748287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h-TH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962AA-7ED4-49AE-865D-B75F0A57D2C4}" type="datetimeFigureOut">
              <a:rPr lang="th-TH" smtClean="0"/>
              <a:t>15/06/66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929F8-10A4-46E0-8FF5-D2BB17EA868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7224535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71317" cy="6874935"/>
            <a:chOff x="-8467" y="-8468"/>
            <a:chExt cx="9171317" cy="6874935"/>
          </a:xfrm>
        </p:grpSpPr>
        <p:cxnSp>
          <p:nvCxnSpPr>
            <p:cNvPr id="7" name="Straight Connector 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Freeform 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50000"/>
                <a:alpha val="7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8962AA-7ED4-49AE-865D-B75F0A57D2C4}" type="datetimeFigureOut">
              <a:rPr lang="th-TH" smtClean="0"/>
              <a:t>15/06/66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EBF929F8-10A4-46E0-8FF5-D2BB17EA868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9593954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25" r:id="rId2"/>
    <p:sldLayoutId id="2147483726" r:id="rId3"/>
    <p:sldLayoutId id="2147483727" r:id="rId4"/>
    <p:sldLayoutId id="2147483728" r:id="rId5"/>
    <p:sldLayoutId id="2147483729" r:id="rId6"/>
    <p:sldLayoutId id="2147483730" r:id="rId7"/>
    <p:sldLayoutId id="2147483731" r:id="rId8"/>
    <p:sldLayoutId id="2147483732" r:id="rId9"/>
    <p:sldLayoutId id="2147483733" r:id="rId10"/>
    <p:sldLayoutId id="2147483734" r:id="rId11"/>
    <p:sldLayoutId id="2147483735" r:id="rId12"/>
    <p:sldLayoutId id="2147483736" r:id="rId13"/>
    <p:sldLayoutId id="2147483737" r:id="rId14"/>
    <p:sldLayoutId id="2147483738" r:id="rId15"/>
    <p:sldLayoutId id="214748373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2D5B5673-675D-4EFE-8343-1FD03A8A6B0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65814" y="1"/>
            <a:ext cx="8654901" cy="1784354"/>
          </a:xfr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20000"/>
                <a:lumOff val="80000"/>
              </a:schemeClr>
            </a:solidFill>
          </a:ln>
        </p:spPr>
        <p:txBody>
          <a:bodyPr/>
          <a:lstStyle/>
          <a:p>
            <a:pPr algn="ctr"/>
            <a:endParaRPr lang="th-TH" b="1" dirty="0">
              <a:solidFill>
                <a:schemeClr val="accent4"/>
              </a:solidFill>
            </a:endParaRPr>
          </a:p>
        </p:txBody>
      </p:sp>
      <p:sp>
        <p:nvSpPr>
          <p:cNvPr id="3" name="ชื่อเรื่องรอง 2">
            <a:extLst>
              <a:ext uri="{FF2B5EF4-FFF2-40B4-BE49-F238E27FC236}">
                <a16:creationId xmlns:a16="http://schemas.microsoft.com/office/drawing/2014/main" id="{AB30A416-2885-4EF1-AC73-A62343C118B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754327"/>
            <a:ext cx="9143999" cy="2239069"/>
          </a:xfr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>
            <a:normAutofit fontScale="25000" lnSpcReduction="20000"/>
          </a:bodyPr>
          <a:lstStyle/>
          <a:p>
            <a:pPr algn="l">
              <a:lnSpc>
                <a:spcPct val="170000"/>
              </a:lnSpc>
            </a:pPr>
            <a:r>
              <a:rPr lang="th-TH" sz="9600" b="1" u="sng" dirty="0">
                <a:solidFill>
                  <a:srgbClr val="002060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คุณสมบัติผู้มีสิทธิลงทะเบียน</a:t>
            </a:r>
          </a:p>
          <a:p>
            <a:pPr marL="857250" indent="-857250" algn="l">
              <a:buFont typeface="Wingdings" panose="05000000000000000000" pitchFamily="2" charset="2"/>
              <a:buChar char="Ø"/>
            </a:pPr>
            <a:r>
              <a:rPr lang="th-TH" sz="8000" b="1" dirty="0">
                <a:solidFill>
                  <a:srgbClr val="002060"/>
                </a:solidFill>
                <a:latin typeface="Browallia New" panose="020B0604020202020204" pitchFamily="34" charset="-34"/>
                <a:cs typeface="Browallia New" panose="020B0604020202020204" pitchFamily="34" charset="-34"/>
                <a:sym typeface="Wingdings" panose="05000000000000000000" pitchFamily="2" charset="2"/>
              </a:rPr>
              <a:t>สัญชาติไทย</a:t>
            </a:r>
          </a:p>
          <a:p>
            <a:pPr marL="857250" indent="-857250" algn="l">
              <a:buFont typeface="Wingdings" panose="05000000000000000000" pitchFamily="2" charset="2"/>
              <a:buChar char="Ø"/>
            </a:pPr>
            <a:r>
              <a:rPr lang="th-TH" sz="8000" b="1" dirty="0">
                <a:solidFill>
                  <a:srgbClr val="002060"/>
                </a:solidFill>
                <a:latin typeface="Browallia New" panose="020B0604020202020204" pitchFamily="34" charset="-34"/>
                <a:cs typeface="Browallia New" panose="020B0604020202020204" pitchFamily="34" charset="-34"/>
                <a:sym typeface="Wingdings" panose="05000000000000000000" pitchFamily="2" charset="2"/>
              </a:rPr>
              <a:t>อายุ 60 ปีขึ้นไป ( ยังไม่เคยลงทะเบียน )</a:t>
            </a:r>
          </a:p>
          <a:p>
            <a:pPr marL="857250" indent="-857250" algn="l">
              <a:buFont typeface="Wingdings" panose="05000000000000000000" pitchFamily="2" charset="2"/>
              <a:buChar char="Ø"/>
            </a:pPr>
            <a:r>
              <a:rPr lang="th-TH" sz="8000" b="1" dirty="0">
                <a:solidFill>
                  <a:srgbClr val="002060"/>
                </a:solidFill>
                <a:latin typeface="Browallia New" panose="020B0604020202020204" pitchFamily="34" charset="-34"/>
                <a:cs typeface="Browallia New" panose="020B0604020202020204" pitchFamily="34" charset="-34"/>
                <a:sym typeface="Wingdings" panose="05000000000000000000" pitchFamily="2" charset="2"/>
              </a:rPr>
              <a:t>อายุ 59 ปี (เกิดตั้งแต่วันที่  2 ก.ย. 2504 - 1 ก.ย.2505 )</a:t>
            </a:r>
          </a:p>
          <a:p>
            <a:pPr marL="857250" indent="-857250" algn="l">
              <a:buFont typeface="Wingdings" panose="05000000000000000000" pitchFamily="2" charset="2"/>
              <a:buChar char="Ø"/>
            </a:pPr>
            <a:r>
              <a:rPr lang="th-TH" sz="8000" b="1" dirty="0">
                <a:solidFill>
                  <a:srgbClr val="002060"/>
                </a:solidFill>
                <a:latin typeface="Browallia New" panose="020B0604020202020204" pitchFamily="34" charset="-34"/>
                <a:cs typeface="Browallia New" panose="020B0604020202020204" pitchFamily="34" charset="-34"/>
                <a:sym typeface="Wingdings" panose="05000000000000000000" pitchFamily="2" charset="2"/>
              </a:rPr>
              <a:t>ไม่เป็นผู้ได้รับสวัสดิการหรือสิทธิประโยชน์อื่นใดจากหน่วยงานของรัฐ,รัฐวิสาหกิจหรือ องค์กรปกครองส่วนท้องถิ่น</a:t>
            </a:r>
          </a:p>
          <a:p>
            <a:pPr marL="457200" indent="-457200" algn="l">
              <a:buFont typeface="Wingdings" panose="05000000000000000000" pitchFamily="2" charset="2"/>
              <a:buChar char="Ø"/>
            </a:pPr>
            <a:endParaRPr lang="th-TH" sz="8000" dirty="0">
              <a:solidFill>
                <a:srgbClr val="002060"/>
              </a:solidFill>
              <a:latin typeface="Browallia New" panose="020B0604020202020204" pitchFamily="34" charset="-34"/>
              <a:cs typeface="Browallia New" panose="020B0604020202020204" pitchFamily="34" charset="-34"/>
              <a:sym typeface="Wingdings" panose="05000000000000000000" pitchFamily="2" charset="2"/>
            </a:endParaRPr>
          </a:p>
          <a:p>
            <a:pPr algn="l"/>
            <a:endParaRPr lang="th-TH" sz="8000" dirty="0">
              <a:solidFill>
                <a:srgbClr val="002060"/>
              </a:solidFill>
              <a:latin typeface="Browallia New" panose="020B0604020202020204" pitchFamily="34" charset="-34"/>
              <a:cs typeface="Browallia New" panose="020B0604020202020204" pitchFamily="34" charset="-34"/>
            </a:endParaRPr>
          </a:p>
          <a:p>
            <a:endParaRPr lang="th-TH" dirty="0"/>
          </a:p>
        </p:txBody>
      </p:sp>
      <p:sp>
        <p:nvSpPr>
          <p:cNvPr id="4" name="ชื่อเรื่องรอง 2">
            <a:extLst>
              <a:ext uri="{FF2B5EF4-FFF2-40B4-BE49-F238E27FC236}">
                <a16:creationId xmlns:a16="http://schemas.microsoft.com/office/drawing/2014/main" id="{AC629B7B-84CB-40AA-9FE1-86DFEAD1ACDA}"/>
              </a:ext>
            </a:extLst>
          </p:cNvPr>
          <p:cNvSpPr txBox="1">
            <a:spLocks/>
          </p:cNvSpPr>
          <p:nvPr/>
        </p:nvSpPr>
        <p:spPr>
          <a:xfrm>
            <a:off x="0" y="4010297"/>
            <a:ext cx="9143999" cy="292258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 anchor="t">
            <a:normAutofit fontScale="70000" lnSpcReduction="20000"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20000"/>
              </a:lnSpc>
            </a:pPr>
            <a:r>
              <a:rPr lang="th-TH" sz="3400" b="1" u="sng" dirty="0">
                <a:solidFill>
                  <a:schemeClr val="tx1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เอกสารที่ใช้ลงทะเบียน</a:t>
            </a:r>
          </a:p>
          <a:p>
            <a:pPr marL="457200" indent="-457200" algn="l">
              <a:buFont typeface="Wingdings" panose="05000000000000000000" pitchFamily="2" charset="2"/>
              <a:buChar char="q"/>
            </a:pPr>
            <a:r>
              <a:rPr lang="th-TH" sz="3200" b="1" dirty="0">
                <a:solidFill>
                  <a:schemeClr val="tx1"/>
                </a:solidFill>
                <a:latin typeface="Browallia New" panose="020B0604020202020204" pitchFamily="34" charset="-34"/>
                <a:cs typeface="Browallia New" panose="020B0604020202020204" pitchFamily="34" charset="-34"/>
                <a:sym typeface="Wingdings" panose="05000000000000000000" pitchFamily="2" charset="2"/>
              </a:rPr>
              <a:t>บัตรประชาชน (ตัวจริง+สำเนา) </a:t>
            </a:r>
          </a:p>
          <a:p>
            <a:pPr marL="457200" indent="-457200" algn="l">
              <a:buFont typeface="Wingdings" panose="05000000000000000000" pitchFamily="2" charset="2"/>
              <a:buChar char="q"/>
            </a:pPr>
            <a:r>
              <a:rPr lang="th-TH" sz="3200" b="1" dirty="0">
                <a:solidFill>
                  <a:schemeClr val="tx1"/>
                </a:solidFill>
                <a:latin typeface="Browallia New" panose="020B0604020202020204" pitchFamily="34" charset="-34"/>
                <a:cs typeface="Browallia New" panose="020B0604020202020204" pitchFamily="34" charset="-34"/>
                <a:sym typeface="Wingdings" panose="05000000000000000000" pitchFamily="2" charset="2"/>
              </a:rPr>
              <a:t>ทะเบียนบ้าน (ตัวจริง+สำเนา)</a:t>
            </a:r>
          </a:p>
          <a:p>
            <a:pPr marL="457200" indent="-457200" algn="l">
              <a:buFont typeface="Wingdings" panose="05000000000000000000" pitchFamily="2" charset="2"/>
              <a:buChar char="q"/>
            </a:pPr>
            <a:r>
              <a:rPr lang="th-TH" sz="3200" b="1" dirty="0">
                <a:solidFill>
                  <a:schemeClr val="tx1"/>
                </a:solidFill>
                <a:latin typeface="Browallia New" panose="020B0604020202020204" pitchFamily="34" charset="-34"/>
                <a:cs typeface="Browallia New" panose="020B0604020202020204" pitchFamily="34" charset="-34"/>
                <a:sym typeface="Wingdings" panose="05000000000000000000" pitchFamily="2" charset="2"/>
              </a:rPr>
              <a:t>สำเนาบัญชีธนาคาร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th-TH" sz="3200" b="1" dirty="0">
                <a:solidFill>
                  <a:schemeClr val="tx1"/>
                </a:solidFill>
                <a:latin typeface="Browallia New" panose="020B0604020202020204" pitchFamily="34" charset="-34"/>
                <a:cs typeface="Browallia New" panose="020B0604020202020204" pitchFamily="34" charset="-34"/>
                <a:sym typeface="Wingdings" panose="05000000000000000000" pitchFamily="2" charset="2"/>
              </a:rPr>
              <a:t>ลงทะเบียนได้ที่ งานพัฒนาชุมชน เทศบาลตำบลสันติสุข 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th-TH" sz="3200" b="1" dirty="0">
                <a:solidFill>
                  <a:schemeClr val="tx1"/>
                </a:solidFill>
                <a:latin typeface="Browallia New" panose="020B0604020202020204" pitchFamily="34" charset="-34"/>
                <a:cs typeface="Browallia New" panose="020B0604020202020204" pitchFamily="34" charset="-34"/>
                <a:sym typeface="Wingdings" panose="05000000000000000000" pitchFamily="2" charset="2"/>
              </a:rPr>
              <a:t>ตั้งแต่เดือน ต.ค.2564 -30 พ.ย.2564 หรือ ม.ค.2565 – ก.ย.2565  วันจันทร์-วันศุกร์ เวลา 8.30 – 16.30 น.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th-TH" sz="3200" b="1" dirty="0">
                <a:solidFill>
                  <a:schemeClr val="tx1"/>
                </a:solidFill>
                <a:latin typeface="Browallia New" panose="020B0604020202020204" pitchFamily="34" charset="-34"/>
                <a:cs typeface="Browallia New" panose="020B0604020202020204" pitchFamily="34" charset="-34"/>
                <a:sym typeface="Wingdings" panose="05000000000000000000" pitchFamily="2" charset="2"/>
              </a:rPr>
              <a:t>เว้นวันหยุดราชการ  สอบถามเพิ่มเติมโทร.053-360-267 </a:t>
            </a:r>
            <a:endParaRPr lang="th-TH" sz="3200" b="1" dirty="0">
              <a:solidFill>
                <a:schemeClr val="accent6">
                  <a:lumMod val="50000"/>
                </a:schemeClr>
              </a:solidFill>
              <a:latin typeface="Browallia New" panose="020B0604020202020204" pitchFamily="34" charset="-34"/>
              <a:cs typeface="Browallia New" panose="020B0604020202020204" pitchFamily="34" charset="-34"/>
              <a:sym typeface="Wingdings" panose="05000000000000000000" pitchFamily="2" charset="2"/>
            </a:endParaRPr>
          </a:p>
          <a:p>
            <a:pPr algn="l"/>
            <a:endParaRPr lang="th-TH" sz="3200" dirty="0">
              <a:solidFill>
                <a:schemeClr val="accent6">
                  <a:lumMod val="50000"/>
                </a:schemeClr>
              </a:solidFill>
              <a:latin typeface="Browallia New" panose="020B0604020202020204" pitchFamily="34" charset="-34"/>
              <a:cs typeface="Browallia New" panose="020B0604020202020204" pitchFamily="34" charset="-34"/>
            </a:endParaRPr>
          </a:p>
          <a:p>
            <a:endParaRPr lang="th-TH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7" name="สี่เหลี่ยมผืนผ้า 6">
            <a:extLst>
              <a:ext uri="{FF2B5EF4-FFF2-40B4-BE49-F238E27FC236}">
                <a16:creationId xmlns:a16="http://schemas.microsoft.com/office/drawing/2014/main" id="{CA6F0404-B232-4FCF-A0A3-2363391BE5F8}"/>
              </a:ext>
            </a:extLst>
          </p:cNvPr>
          <p:cNvSpPr/>
          <p:nvPr/>
        </p:nvSpPr>
        <p:spPr>
          <a:xfrm>
            <a:off x="0" y="-31152"/>
            <a:ext cx="9143999" cy="175432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th-TH" sz="5400" b="1" dirty="0">
                <a:ln/>
                <a:solidFill>
                  <a:schemeClr val="accent3"/>
                </a:solidFill>
              </a:rPr>
              <a:t>      รับลงทะเบียนเบี้ยยังชีพผู้สูงอายุ</a:t>
            </a:r>
          </a:p>
          <a:p>
            <a:pPr algn="ctr"/>
            <a:r>
              <a:rPr lang="th-TH" sz="5400" b="1" dirty="0">
                <a:ln/>
                <a:solidFill>
                  <a:schemeClr val="accent3"/>
                </a:solidFill>
              </a:rPr>
              <a:t>       ประจำปีงบประมาณ 2565</a:t>
            </a:r>
          </a:p>
        </p:txBody>
      </p:sp>
      <p:sp>
        <p:nvSpPr>
          <p:cNvPr id="10" name="ลูกศร: ขวา 9">
            <a:extLst>
              <a:ext uri="{FF2B5EF4-FFF2-40B4-BE49-F238E27FC236}">
                <a16:creationId xmlns:a16="http://schemas.microsoft.com/office/drawing/2014/main" id="{A4525DD1-FFD4-4F42-99BE-9C6D09D01546}"/>
              </a:ext>
            </a:extLst>
          </p:cNvPr>
          <p:cNvSpPr/>
          <p:nvPr/>
        </p:nvSpPr>
        <p:spPr>
          <a:xfrm>
            <a:off x="265814" y="5837647"/>
            <a:ext cx="170121" cy="13822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pic>
        <p:nvPicPr>
          <p:cNvPr id="5" name="รูปภาพ 4">
            <a:extLst>
              <a:ext uri="{FF2B5EF4-FFF2-40B4-BE49-F238E27FC236}">
                <a16:creationId xmlns:a16="http://schemas.microsoft.com/office/drawing/2014/main" id="{3072E72E-8DFA-26F9-E8E9-EB47642D626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30" y="0"/>
            <a:ext cx="1551139" cy="16197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05106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E0071CF6-0292-8DC3-03ED-78D05B1238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6719" y="184235"/>
            <a:ext cx="7019110" cy="984069"/>
          </a:xfrm>
        </p:spPr>
        <p:txBody>
          <a:bodyPr>
            <a:noAutofit/>
          </a:bodyPr>
          <a:lstStyle/>
          <a:p>
            <a:pPr algn="ctr"/>
            <a:r>
              <a:rPr lang="en-US" sz="6000" dirty="0"/>
              <a:t>“</a:t>
            </a:r>
            <a:r>
              <a:rPr lang="th-TH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ทำบัตรประจำตัวคนพิการ</a:t>
            </a:r>
            <a:r>
              <a:rPr lang="en-US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</a:t>
            </a:r>
            <a:endParaRPr lang="th-TH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156698A0-BFD8-2A1A-4AE8-37135D8269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0004" y="1488613"/>
            <a:ext cx="7933510" cy="3880773"/>
          </a:xfrm>
        </p:spPr>
        <p:txBody>
          <a:bodyPr>
            <a:normAutofit fontScale="92500" lnSpcReduction="10000"/>
          </a:bodyPr>
          <a:lstStyle/>
          <a:p>
            <a:r>
              <a:rPr lang="th-TH" sz="4400" b="1" dirty="0">
                <a:latin typeface="Adobe Fangsong Std R" panose="02020400000000000000" pitchFamily="18" charset="-128"/>
                <a:ea typeface="Adobe Fangsong Std R" panose="02020400000000000000" pitchFamily="18" charset="-128"/>
                <a:cs typeface="+mj-cs"/>
              </a:rPr>
              <a:t>ต้องใช้อะไรบ้าง</a:t>
            </a:r>
            <a:r>
              <a:rPr lang="en-US" sz="4400" b="1" dirty="0">
                <a:latin typeface="Adobe Fangsong Std R" panose="02020400000000000000" pitchFamily="18" charset="-128"/>
                <a:ea typeface="Adobe Fangsong Std R" panose="02020400000000000000" pitchFamily="18" charset="-128"/>
                <a:cs typeface="Adobe Hebrew" panose="02040503050201020203" pitchFamily="18" charset="-79"/>
              </a:rPr>
              <a:t>?</a:t>
            </a:r>
          </a:p>
          <a:p>
            <a:endParaRPr lang="en-US" sz="4400" b="1" dirty="0">
              <a:latin typeface="Adobe Fangsong Std R" panose="02020400000000000000" pitchFamily="18" charset="-128"/>
              <a:ea typeface="Adobe Fangsong Std R" panose="02020400000000000000" pitchFamily="18" charset="-128"/>
              <a:cs typeface="Adobe Hebrew" panose="02040503050201020203" pitchFamily="18" charset="-79"/>
            </a:endParaRPr>
          </a:p>
          <a:p>
            <a:r>
              <a:rPr lang="en-US" sz="3900" b="1" dirty="0">
                <a:latin typeface="Adobe Arabic" panose="02040503050201020203" pitchFamily="18" charset="-78"/>
                <a:ea typeface="Adobe Fangsong Std R" panose="02020400000000000000" pitchFamily="18" charset="-128"/>
                <a:cs typeface="Adobe Arabic" panose="02040503050201020203" pitchFamily="18" charset="-78"/>
              </a:rPr>
              <a:t>1.</a:t>
            </a:r>
            <a:r>
              <a:rPr lang="th-TH" sz="3900" b="1" dirty="0">
                <a:latin typeface="Adobe Arabic" panose="02040503050201020203" pitchFamily="18" charset="-78"/>
                <a:ea typeface="Adobe Fangsong Std R" panose="02020400000000000000" pitchFamily="18" charset="-128"/>
                <a:cs typeface="Adobe Hebrew" panose="02040503050201020203" pitchFamily="18" charset="-79"/>
              </a:rPr>
              <a:t>สำเนาบัตรประชาชนคนพิการ</a:t>
            </a:r>
          </a:p>
          <a:p>
            <a:r>
              <a:rPr lang="th-TH" sz="3900" b="1" dirty="0">
                <a:latin typeface="Adobe Arabic" panose="02040503050201020203" pitchFamily="18" charset="-78"/>
                <a:ea typeface="Adobe Fangsong Std R" panose="02020400000000000000" pitchFamily="18" charset="-128"/>
                <a:cs typeface="+mj-cs"/>
              </a:rPr>
              <a:t>2.สำเนาทะเบียนบ้านคนพิการ</a:t>
            </a:r>
          </a:p>
          <a:p>
            <a:r>
              <a:rPr lang="th-TH" sz="3900" b="1" dirty="0">
                <a:latin typeface="Adobe Arabic" panose="02040503050201020203" pitchFamily="18" charset="-78"/>
                <a:ea typeface="Adobe Fangsong Std R" panose="02020400000000000000" pitchFamily="18" charset="-128"/>
                <a:cs typeface="+mj-cs"/>
              </a:rPr>
              <a:t>3.เอกสารรับรองความพิการ(ออกโดยแพทย์)</a:t>
            </a:r>
          </a:p>
          <a:p>
            <a:r>
              <a:rPr lang="th-TH" sz="3900" b="1" dirty="0">
                <a:latin typeface="Adobe Arabic" panose="02040503050201020203" pitchFamily="18" charset="-78"/>
                <a:ea typeface="Adobe Fangsong Std R" panose="02020400000000000000" pitchFamily="18" charset="-128"/>
                <a:cs typeface="+mj-cs"/>
              </a:rPr>
              <a:t>4.รูปถ่าย 2 นิ้ว 2 ใบ</a:t>
            </a:r>
          </a:p>
          <a:p>
            <a:endParaRPr lang="th-TH" sz="4400" b="1" dirty="0">
              <a:latin typeface="Adobe Fangsong Std R" panose="02020400000000000000" pitchFamily="18" charset="-128"/>
              <a:ea typeface="Adobe Fangsong Std R" panose="02020400000000000000" pitchFamily="18" charset="-128"/>
              <a:cs typeface="+mj-cs"/>
            </a:endParaRPr>
          </a:p>
        </p:txBody>
      </p:sp>
      <p:sp>
        <p:nvSpPr>
          <p:cNvPr id="4" name="สี่เหลี่ยมผืนผ้า 3">
            <a:extLst>
              <a:ext uri="{FF2B5EF4-FFF2-40B4-BE49-F238E27FC236}">
                <a16:creationId xmlns:a16="http://schemas.microsoft.com/office/drawing/2014/main" id="{BE860114-021F-AAD0-0612-A1E26A229868}"/>
              </a:ext>
            </a:extLst>
          </p:cNvPr>
          <p:cNvSpPr/>
          <p:nvPr/>
        </p:nvSpPr>
        <p:spPr>
          <a:xfrm>
            <a:off x="910047" y="2047603"/>
            <a:ext cx="2521130" cy="643346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4000" dirty="0">
                <a:solidFill>
                  <a:srgbClr val="002060"/>
                </a:solidFill>
                <a:latin typeface="Adobe Fangsong Std R" panose="02020400000000000000" pitchFamily="18" charset="-128"/>
                <a:ea typeface="Adobe Fangsong Std R" panose="02020400000000000000" pitchFamily="18" charset="-128"/>
              </a:rPr>
              <a:t>เอกสารคนพิการ</a:t>
            </a:r>
          </a:p>
        </p:txBody>
      </p:sp>
      <p:sp>
        <p:nvSpPr>
          <p:cNvPr id="5" name="สี่เหลี่ยมผืนผ้า 4">
            <a:extLst>
              <a:ext uri="{FF2B5EF4-FFF2-40B4-BE49-F238E27FC236}">
                <a16:creationId xmlns:a16="http://schemas.microsoft.com/office/drawing/2014/main" id="{1BCCD5FA-A502-9218-9571-A481790AA12A}"/>
              </a:ext>
            </a:extLst>
          </p:cNvPr>
          <p:cNvSpPr/>
          <p:nvPr/>
        </p:nvSpPr>
        <p:spPr>
          <a:xfrm>
            <a:off x="4110447" y="5046350"/>
            <a:ext cx="2521130" cy="643345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3200" dirty="0">
                <a:solidFill>
                  <a:schemeClr val="tx2">
                    <a:lumMod val="75000"/>
                  </a:schemeClr>
                </a:solidFill>
                <a:highlight>
                  <a:srgbClr val="FBAE8F"/>
                </a:highlight>
                <a:latin typeface="Adobe Fangsong Std R" panose="02020400000000000000" pitchFamily="18" charset="-128"/>
                <a:ea typeface="Adobe Fangsong Std R" panose="02020400000000000000" pitchFamily="18" charset="-128"/>
              </a:rPr>
              <a:t>เอกสารผู้ดูแลคนพิการ</a:t>
            </a:r>
          </a:p>
        </p:txBody>
      </p:sp>
      <p:sp>
        <p:nvSpPr>
          <p:cNvPr id="6" name="กล่องข้อความ 5">
            <a:extLst>
              <a:ext uri="{FF2B5EF4-FFF2-40B4-BE49-F238E27FC236}">
                <a16:creationId xmlns:a16="http://schemas.microsoft.com/office/drawing/2014/main" id="{E668E9A0-A74F-8FF5-7D07-F47552CB5025}"/>
              </a:ext>
            </a:extLst>
          </p:cNvPr>
          <p:cNvSpPr txBox="1"/>
          <p:nvPr/>
        </p:nvSpPr>
        <p:spPr>
          <a:xfrm>
            <a:off x="3796621" y="5689695"/>
            <a:ext cx="455054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600" dirty="0">
                <a:solidFill>
                  <a:srgbClr val="0070C0"/>
                </a:solidFill>
              </a:rPr>
              <a:t>1.บัตรประชาชนผู้ดูแล</a:t>
            </a:r>
          </a:p>
          <a:p>
            <a:r>
              <a:rPr lang="th-TH" sz="3600" dirty="0">
                <a:solidFill>
                  <a:srgbClr val="0070C0"/>
                </a:solidFill>
              </a:rPr>
              <a:t>2.สำเนาทะเบียนบ้านผู้ดูแล</a:t>
            </a:r>
          </a:p>
        </p:txBody>
      </p:sp>
    </p:spTree>
    <p:extLst>
      <p:ext uri="{BB962C8B-B14F-4D97-AF65-F5344CB8AC3E}">
        <p14:creationId xmlns:p14="http://schemas.microsoft.com/office/powerpoint/2010/main" val="327159922"/>
      </p:ext>
    </p:extLst>
  </p:cSld>
  <p:clrMapOvr>
    <a:masterClrMapping/>
  </p:clrMapOvr>
</p:sld>
</file>

<file path=ppt/theme/theme1.xml><?xml version="1.0" encoding="utf-8"?>
<a:theme xmlns:a="http://schemas.openxmlformats.org/drawingml/2006/main" name="เหลี่ยมเพชร">
  <a:themeElements>
    <a:clrScheme name="เหลี่ยมเพชร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เหลี่ยมเพชร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เหลี่ยมเพชร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92</TotalTime>
  <Words>184</Words>
  <Application>Microsoft Office PowerPoint</Application>
  <PresentationFormat>นำเสนอทางหน้าจอ (4:3)</PresentationFormat>
  <Paragraphs>26</Paragraphs>
  <Slides>2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7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2</vt:i4>
      </vt:variant>
    </vt:vector>
  </HeadingPairs>
  <TitlesOfParts>
    <vt:vector size="10" baseType="lpstr">
      <vt:lpstr>Adobe Fangsong Std R</vt:lpstr>
      <vt:lpstr>Adobe Arabic</vt:lpstr>
      <vt:lpstr>Arial</vt:lpstr>
      <vt:lpstr>Browallia New</vt:lpstr>
      <vt:lpstr>Trebuchet MS</vt:lpstr>
      <vt:lpstr>Wingdings</vt:lpstr>
      <vt:lpstr>Wingdings 3</vt:lpstr>
      <vt:lpstr>เหลี่ยมเพชร</vt:lpstr>
      <vt:lpstr>งานนำเสนอ PowerPoint</vt:lpstr>
      <vt:lpstr>“ทำบัตรประจำตัวคนพิการ”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Rider</dc:creator>
  <cp:lastModifiedBy>katay ya</cp:lastModifiedBy>
  <cp:revision>5</cp:revision>
  <dcterms:created xsi:type="dcterms:W3CDTF">2021-09-08T08:40:16Z</dcterms:created>
  <dcterms:modified xsi:type="dcterms:W3CDTF">2023-06-15T11:00:13Z</dcterms:modified>
</cp:coreProperties>
</file>